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9" r:id="rId5"/>
    <p:sldId id="271" r:id="rId6"/>
    <p:sldId id="260" r:id="rId7"/>
    <p:sldId id="272" r:id="rId8"/>
    <p:sldId id="273" r:id="rId9"/>
    <p:sldId id="261" r:id="rId10"/>
    <p:sldId id="263" r:id="rId11"/>
    <p:sldId id="274" r:id="rId12"/>
    <p:sldId id="280" r:id="rId13"/>
    <p:sldId id="281" r:id="rId14"/>
    <p:sldId id="278" r:id="rId15"/>
    <p:sldId id="279" r:id="rId16"/>
    <p:sldId id="277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8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AEFB-B4F1-4A0A-95D1-2E620240C7A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AC1C-6575-4195-8796-A505CF3F6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AEFB-B4F1-4A0A-95D1-2E620240C7A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AC1C-6575-4195-8796-A505CF3F6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AEFB-B4F1-4A0A-95D1-2E620240C7A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AC1C-6575-4195-8796-A505CF3F6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AEFB-B4F1-4A0A-95D1-2E620240C7A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AC1C-6575-4195-8796-A505CF3F6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AEFB-B4F1-4A0A-95D1-2E620240C7A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AC1C-6575-4195-8796-A505CF3F6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AEFB-B4F1-4A0A-95D1-2E620240C7A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AC1C-6575-4195-8796-A505CF3F6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AEFB-B4F1-4A0A-95D1-2E620240C7A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AC1C-6575-4195-8796-A505CF3F6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AEFB-B4F1-4A0A-95D1-2E620240C7A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AC1C-6575-4195-8796-A505CF3F6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AEFB-B4F1-4A0A-95D1-2E620240C7A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AC1C-6575-4195-8796-A505CF3F6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AEFB-B4F1-4A0A-95D1-2E620240C7A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AC1C-6575-4195-8796-A505CF3F6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AEFB-B4F1-4A0A-95D1-2E620240C7A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AC1C-6575-4195-8796-A505CF3F6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7AEFB-B4F1-4A0A-95D1-2E620240C7A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2AC1C-6575-4195-8796-A505CF3F6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gi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350" y="11430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</a:t>
            </a:r>
            <a:r>
              <a:rPr lang="en-US" sz="5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5</a:t>
            </a:r>
          </a:p>
          <a:p>
            <a:pPr algn="ctr"/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 NƯỚC ĐÔNG NAM Á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10" descr="Cap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1" t="6956" r="17577" b="9566"/>
          <a:stretch>
            <a:fillRect/>
          </a:stretch>
        </p:blipFill>
        <p:spPr bwMode="auto">
          <a:xfrm>
            <a:off x="1600200" y="2998940"/>
            <a:ext cx="57150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6396335"/>
            <a:ext cx="4038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Cờ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ASEAN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1200px-Flag_of_ASEAN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8153400" cy="144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600" dirty="0" smtClean="0"/>
              <a:t>Phát triển kinh tế, văn hoá thông qua nỗ lực hợp tác chung trên tinh thần duy trì hoà bình và ổn định khu vực.</a:t>
            </a:r>
          </a:p>
          <a:p>
            <a:endParaRPr lang="en-US" sz="2600" dirty="0"/>
          </a:p>
        </p:txBody>
      </p:sp>
      <p:sp>
        <p:nvSpPr>
          <p:cNvPr id="4" name="Content Placeholder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600" dirty="0" smtClean="0">
                <a:latin typeface="Arial" charset="0"/>
              </a:rPr>
              <a:t>* </a:t>
            </a:r>
            <a:r>
              <a:rPr lang="pt-BR" sz="2600" b="1" dirty="0" smtClean="0">
                <a:latin typeface="Arial" charset="0"/>
              </a:rPr>
              <a:t>Mục tiêu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27076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600" dirty="0" smtClean="0">
                <a:latin typeface="Arial" charset="0"/>
              </a:rPr>
              <a:t>* </a:t>
            </a:r>
            <a:r>
              <a:rPr lang="pt-BR" sz="2600" b="1" dirty="0" smtClean="0">
                <a:latin typeface="Arial" charset="0"/>
              </a:rPr>
              <a:t>Nguyên tắc hoạt động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3048000"/>
            <a:ext cx="8382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vi-VN" sz="2600" dirty="0" smtClean="0"/>
              <a:t>Tôn </a:t>
            </a:r>
            <a:r>
              <a:rPr lang="vi-VN" sz="2600" dirty="0"/>
              <a:t>trọng chủ quyền và toàn vẹn lãnh thổ; không can thiệp vào công việc nội bộ của </a:t>
            </a:r>
            <a:r>
              <a:rPr lang="vi-VN" sz="2600" dirty="0" smtClean="0"/>
              <a:t>nhau</a:t>
            </a:r>
            <a:endParaRPr lang="en-US" sz="2600" dirty="0"/>
          </a:p>
          <a:p>
            <a:pPr marL="457200" indent="-457200" algn="just">
              <a:buFontTx/>
              <a:buChar char="-"/>
            </a:pPr>
            <a:r>
              <a:rPr lang="en-US" sz="2600" dirty="0" smtClean="0"/>
              <a:t>G</a:t>
            </a:r>
            <a:r>
              <a:rPr lang="vi-VN" sz="2600" dirty="0" smtClean="0"/>
              <a:t>iải </a:t>
            </a:r>
            <a:r>
              <a:rPr lang="vi-VN" sz="2600" dirty="0"/>
              <a:t>quyết các tranh chấp bằng biện pháp hòa </a:t>
            </a:r>
            <a:r>
              <a:rPr lang="vi-VN" sz="2600" dirty="0" smtClean="0"/>
              <a:t>bình</a:t>
            </a:r>
            <a:r>
              <a:rPr lang="en-US" sz="2600" dirty="0" smtClean="0"/>
              <a:t>, </a:t>
            </a:r>
            <a:r>
              <a:rPr lang="vi-VN" sz="2600" dirty="0"/>
              <a:t>không sử dụng vũ lực hoặc đe dọa bằng </a:t>
            </a:r>
            <a:r>
              <a:rPr lang="vi-VN" sz="2600"/>
              <a:t>vũ </a:t>
            </a:r>
            <a:endParaRPr lang="en-US" sz="2600" smtClean="0"/>
          </a:p>
          <a:p>
            <a:pPr marL="457200" indent="-457200" algn="just">
              <a:buFontTx/>
              <a:buChar char="-"/>
            </a:pPr>
            <a:r>
              <a:rPr lang="en-US" sz="2600" smtClean="0"/>
              <a:t>H</a:t>
            </a:r>
            <a:r>
              <a:rPr lang="vi-VN" sz="2600" dirty="0" smtClean="0"/>
              <a:t>ợp </a:t>
            </a:r>
            <a:r>
              <a:rPr lang="vi-VN" sz="2600" dirty="0"/>
              <a:t>tác phát triển có hiệu quả trong các lĩnh vực kinh tế, văn hóa và xã hội.</a:t>
            </a:r>
          </a:p>
        </p:txBody>
      </p:sp>
    </p:spTree>
    <p:extLst>
      <p:ext uri="{BB962C8B-B14F-4D97-AF65-F5344CB8AC3E}">
        <p14:creationId xmlns:p14="http://schemas.microsoft.com/office/powerpoint/2010/main" val="34890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malaysia-dung-ngon-ngu-gi-khoahocthuvi-115-1219_14388542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915400" cy="586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17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-990600" y="7543800"/>
            <a:ext cx="3352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vi-VN" sz="250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4267200" y="29718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prstClr val="white"/>
                </a:solidFill>
                <a:latin typeface=".VnTime" pitchFamily="34" charset="0"/>
              </a:rPr>
              <a:t>2. Môc tiªu ho¹t ®éng</a:t>
            </a: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4267200" y="35814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prstClr val="white"/>
                </a:solidFill>
                <a:latin typeface=".VnTime" pitchFamily="34" charset="0"/>
              </a:rPr>
              <a:t>3. Nguyªn t¾c ho¹t ®éng</a:t>
            </a:r>
          </a:p>
        </p:txBody>
      </p:sp>
      <p:pic>
        <p:nvPicPr>
          <p:cNvPr id="84999" name="Picture 7" descr="singapore%2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108400" y="-838200"/>
            <a:ext cx="15240000" cy="11430000"/>
          </a:xfrm>
          <a:prstGeom prst="rect">
            <a:avLst/>
          </a:prstGeom>
          <a:noFill/>
        </p:spPr>
      </p:pic>
      <p:pic>
        <p:nvPicPr>
          <p:cNvPr id="85000" name="Picture 8" descr="suriaklc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124200"/>
            <a:ext cx="3581400" cy="3733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85001" name="Picture 9" descr="dato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0"/>
            <a:ext cx="3962400" cy="30543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85002" name="Picture 10" descr="singapore%2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902" y="0"/>
            <a:ext cx="4112698" cy="3105944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85005" name="Picture 13" descr="Smenam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327400"/>
            <a:ext cx="4038600" cy="3530600"/>
          </a:xfrm>
          <a:prstGeom prst="rect">
            <a:avLst/>
          </a:prstGeom>
          <a:noFill/>
          <a:ln w="38100" cmpd="dbl">
            <a:solidFill>
              <a:srgbClr val="FF5050"/>
            </a:solidFill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495800" y="2743200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Sin-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91400" y="3276600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Thái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Lan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2800" y="5562600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Ma-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lai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-xi-a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4873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Autofit/>
          </a:bodyPr>
          <a:lstStyle/>
          <a:p>
            <a:r>
              <a:rPr lang="vi-VN" sz="2400" dirty="0"/>
              <a:t>1967: 5 nước.</a:t>
            </a:r>
          </a:p>
          <a:p>
            <a:r>
              <a:rPr lang="vi-VN" sz="2400" dirty="0" smtClean="0"/>
              <a:t>1984</a:t>
            </a:r>
            <a:r>
              <a:rPr lang="vi-VN" sz="2400" dirty="0"/>
              <a:t>: Bru-nây gia nhập </a:t>
            </a:r>
            <a:r>
              <a:rPr lang="en-US" sz="2400" dirty="0" smtClean="0"/>
              <a:t>=&gt; </a:t>
            </a:r>
            <a:r>
              <a:rPr lang="vi-VN" sz="2400" dirty="0" smtClean="0"/>
              <a:t>“</a:t>
            </a:r>
            <a:r>
              <a:rPr lang="vi-VN" sz="2400" dirty="0"/>
              <a:t>ASEAN 6”.</a:t>
            </a:r>
          </a:p>
          <a:p>
            <a:r>
              <a:rPr lang="vi-VN" sz="2400" dirty="0" smtClean="0"/>
              <a:t>7 </a:t>
            </a:r>
            <a:r>
              <a:rPr lang="vi-VN" sz="2400" dirty="0"/>
              <a:t>/1995: Việt Nam.</a:t>
            </a:r>
          </a:p>
          <a:p>
            <a:r>
              <a:rPr lang="vi-VN" sz="2400" dirty="0" smtClean="0"/>
              <a:t>9/1997</a:t>
            </a:r>
            <a:r>
              <a:rPr lang="vi-VN" sz="2400" dirty="0"/>
              <a:t>: Mi-an-ma, Lào.</a:t>
            </a:r>
          </a:p>
          <a:p>
            <a:r>
              <a:rPr lang="vi-VN" sz="2400" dirty="0" smtClean="0"/>
              <a:t>4/1999</a:t>
            </a:r>
            <a:r>
              <a:rPr lang="vi-VN" sz="2400" dirty="0"/>
              <a:t>: Cam-pu-chia gia nhập </a:t>
            </a:r>
            <a:r>
              <a:rPr lang="en-US" sz="2400" dirty="0" smtClean="0"/>
              <a:t>=&gt; </a:t>
            </a:r>
            <a:r>
              <a:rPr lang="vi-VN" sz="2400" dirty="0" smtClean="0"/>
              <a:t>“</a:t>
            </a:r>
            <a:r>
              <a:rPr lang="vi-VN" sz="2400" dirty="0"/>
              <a:t>ASEAN10 </a:t>
            </a:r>
            <a:r>
              <a:rPr lang="vi-VN" sz="2400" dirty="0" smtClean="0"/>
              <a:t>“.</a:t>
            </a:r>
            <a:endParaRPr lang="vi-VN" sz="2400" dirty="0"/>
          </a:p>
          <a:p>
            <a:pPr marL="0" indent="0">
              <a:buNone/>
            </a:pPr>
            <a:r>
              <a:rPr lang="vi-VN" sz="2400" b="1" dirty="0"/>
              <a:t> Chuyển trọng tâm hoạt động </a:t>
            </a:r>
          </a:p>
          <a:p>
            <a:r>
              <a:rPr lang="vi-VN" sz="2400" dirty="0" smtClean="0"/>
              <a:t>1992 </a:t>
            </a:r>
            <a:r>
              <a:rPr lang="vi-VN" sz="2400" dirty="0"/>
              <a:t>: Thành lập khu vực mậu dịch tự do (AFTA) nhằm tạo điều kiện phát triển kinh tế khu vực.</a:t>
            </a:r>
          </a:p>
          <a:p>
            <a:r>
              <a:rPr lang="vi-VN" sz="2400" dirty="0" smtClean="0"/>
              <a:t>1994 </a:t>
            </a:r>
            <a:r>
              <a:rPr lang="vi-VN" sz="2400" dirty="0"/>
              <a:t>: Lập diễn đàn khu vực (ARF): đem lại hoà bình ổn định khu vực. </a:t>
            </a:r>
          </a:p>
          <a:p>
            <a:r>
              <a:rPr lang="vi-VN" sz="2400" dirty="0" smtClean="0"/>
              <a:t>Mở </a:t>
            </a:r>
            <a:r>
              <a:rPr lang="vi-VN" sz="2400" dirty="0"/>
              <a:t>rộng hoạt động ra ngoài khu vực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=&gt; </a:t>
            </a:r>
            <a:r>
              <a:rPr lang="vi-VN" sz="2400" dirty="0" smtClean="0">
                <a:solidFill>
                  <a:srgbClr val="C00000"/>
                </a:solidFill>
              </a:rPr>
              <a:t>Một </a:t>
            </a:r>
            <a:r>
              <a:rPr lang="vi-VN" sz="2400" dirty="0">
                <a:solidFill>
                  <a:srgbClr val="C00000"/>
                </a:solidFill>
              </a:rPr>
              <a:t>chương mới đã mở ra trong lịch sử khu vực Đông Nam Á </a:t>
            </a:r>
          </a:p>
          <a:p>
            <a:endParaRPr lang="en-US" sz="2400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III. TỪ ASEAN 6 PHÁT TRIỂN THÀNH ASEAN 10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58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97px-ASEAN_Flag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" y="0"/>
            <a:ext cx="910971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5400" y="6396335"/>
            <a:ext cx="4038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Cờ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10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ASEAN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3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60410.asean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2400" y="0"/>
            <a:ext cx="4572000" cy="3124200"/>
          </a:xfrm>
        </p:spPr>
      </p:pic>
      <p:pic>
        <p:nvPicPr>
          <p:cNvPr id="5" name="Picture 4" descr="cropped-ase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733800"/>
            <a:ext cx="8458200" cy="3124200"/>
          </a:xfrm>
          <a:prstGeom prst="rect">
            <a:avLst/>
          </a:prstGeom>
        </p:spPr>
      </p:pic>
      <p:pic>
        <p:nvPicPr>
          <p:cNvPr id="6" name="Picture 5" descr="hinh-12-be1baa3n-c491e1bb93-the1bba7-c491c3b4-cc3a1c-nc6b0e1bb9bc-e1bb9f-khu-ve1bbb1c-c491c3b4ng-nam-c3a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0"/>
            <a:ext cx="4011086" cy="3124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" y="3276600"/>
            <a:ext cx="8458200" cy="5334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Hiệp</a:t>
            </a:r>
            <a:r>
              <a:rPr lang="en-US" b="1" dirty="0" smtClean="0"/>
              <a:t> </a:t>
            </a:r>
            <a:r>
              <a:rPr lang="en-US" b="1" dirty="0" err="1" smtClean="0"/>
              <a:t>hội</a:t>
            </a:r>
            <a:r>
              <a:rPr lang="en-US" b="1" dirty="0" smtClean="0"/>
              <a:t>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quốc</a:t>
            </a:r>
            <a:r>
              <a:rPr lang="en-US" b="1" dirty="0" smtClean="0"/>
              <a:t> </a:t>
            </a:r>
            <a:r>
              <a:rPr lang="en-US" b="1" dirty="0" err="1" smtClean="0"/>
              <a:t>gia</a:t>
            </a:r>
            <a:r>
              <a:rPr lang="en-US" b="1" dirty="0" smtClean="0"/>
              <a:t> </a:t>
            </a:r>
            <a:r>
              <a:rPr lang="en-US" b="1" dirty="0" err="1" smtClean="0"/>
              <a:t>Đông</a:t>
            </a:r>
            <a:r>
              <a:rPr lang="en-US" b="1" dirty="0" smtClean="0"/>
              <a:t> Nam Á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7003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Flag_of_ASEAN_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81000"/>
            <a:ext cx="3022600" cy="20097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215900" y="2590800"/>
            <a:ext cx="876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VNI-Times" pitchFamily="2" charset="0"/>
              </a:rPr>
              <a:t>- L</a:t>
            </a:r>
            <a:r>
              <a:rPr lang="en-US" b="1"/>
              <a:t>á cờ ASEAN tượng trưng hoà bình, bền vững, đoàn kết và năng động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215900" y="3048000"/>
            <a:ext cx="8763000" cy="2055813"/>
          </a:xfrm>
          <a:prstGeom prst="rect">
            <a:avLst/>
          </a:prstGeom>
          <a:solidFill>
            <a:srgbClr val="B3D7B7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- </a:t>
            </a:r>
            <a:r>
              <a:rPr lang="en-US" b="1" dirty="0" err="1"/>
              <a:t>Bốn</a:t>
            </a:r>
            <a:r>
              <a:rPr lang="en-US" b="1" dirty="0"/>
              <a:t> </a:t>
            </a:r>
            <a:r>
              <a:rPr lang="en-US" b="1" dirty="0" err="1"/>
              <a:t>màu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lá</a:t>
            </a:r>
            <a:r>
              <a:rPr lang="en-US" b="1" dirty="0"/>
              <a:t> </a:t>
            </a:r>
            <a:r>
              <a:rPr lang="en-US" b="1" dirty="0" err="1"/>
              <a:t>cờ</a:t>
            </a:r>
            <a:r>
              <a:rPr lang="en-US" b="1" dirty="0"/>
              <a:t> :</a:t>
            </a:r>
          </a:p>
          <a:p>
            <a:pPr>
              <a:spcBef>
                <a:spcPct val="50000"/>
              </a:spcBef>
            </a:pPr>
            <a:r>
              <a:rPr lang="en-US" b="1" dirty="0"/>
              <a:t>     </a:t>
            </a:r>
            <a:r>
              <a:rPr lang="en-US" b="1" dirty="0">
                <a:solidFill>
                  <a:srgbClr val="0000CC"/>
                </a:solidFill>
                <a:sym typeface="Wingdings" pitchFamily="2" charset="2"/>
              </a:rPr>
              <a:t> </a:t>
            </a:r>
            <a:r>
              <a:rPr lang="en-US" b="1" u="sng" dirty="0" err="1">
                <a:solidFill>
                  <a:srgbClr val="0000CC"/>
                </a:solidFill>
                <a:sym typeface="Wingdings" pitchFamily="2" charset="2"/>
              </a:rPr>
              <a:t>Màu</a:t>
            </a:r>
            <a:r>
              <a:rPr lang="en-US" b="1" u="sng" dirty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b="1" u="sng" dirty="0" err="1">
                <a:solidFill>
                  <a:srgbClr val="0000CC"/>
                </a:solidFill>
                <a:sym typeface="Wingdings" pitchFamily="2" charset="2"/>
              </a:rPr>
              <a:t>xanh</a:t>
            </a:r>
            <a:r>
              <a:rPr lang="en-US" b="1" dirty="0">
                <a:solidFill>
                  <a:srgbClr val="0000CC"/>
                </a:solidFill>
                <a:sym typeface="Wingdings" pitchFamily="2" charset="2"/>
              </a:rPr>
              <a:t> :</a:t>
            </a:r>
            <a:r>
              <a:rPr lang="en-US" b="1" dirty="0">
                <a:sym typeface="Wingdings" pitchFamily="2" charset="2"/>
              </a:rPr>
              <a:t>  </a:t>
            </a:r>
            <a:r>
              <a:rPr lang="en-US" b="1" dirty="0" err="1">
                <a:sym typeface="Wingdings" pitchFamily="2" charset="2"/>
              </a:rPr>
              <a:t>tượng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trưng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cho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sự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hoà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bình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và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ổn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định</a:t>
            </a:r>
            <a:r>
              <a:rPr lang="en-US" b="1" dirty="0">
                <a:sym typeface="Wingdings" pitchFamily="2" charset="2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ym typeface="Wingdings" pitchFamily="2" charset="2"/>
              </a:rPr>
              <a:t>     </a:t>
            </a:r>
            <a:r>
              <a:rPr lang="en-US" b="1" dirty="0">
                <a:solidFill>
                  <a:srgbClr val="FF3300"/>
                </a:solidFill>
                <a:sym typeface="Wingdings" pitchFamily="2" charset="2"/>
              </a:rPr>
              <a:t> </a:t>
            </a:r>
            <a:r>
              <a:rPr lang="en-US" b="1" u="sng" dirty="0" err="1">
                <a:solidFill>
                  <a:srgbClr val="FF3300"/>
                </a:solidFill>
                <a:sym typeface="Wingdings" pitchFamily="2" charset="2"/>
              </a:rPr>
              <a:t>Màu</a:t>
            </a:r>
            <a:r>
              <a:rPr lang="en-US" b="1" u="sng" dirty="0">
                <a:solidFill>
                  <a:srgbClr val="FF3300"/>
                </a:solidFill>
                <a:sym typeface="Wingdings" pitchFamily="2" charset="2"/>
              </a:rPr>
              <a:t> </a:t>
            </a:r>
            <a:r>
              <a:rPr lang="en-US" b="1" u="sng" dirty="0" err="1">
                <a:solidFill>
                  <a:srgbClr val="FF3300"/>
                </a:solidFill>
                <a:sym typeface="Wingdings" pitchFamily="2" charset="2"/>
              </a:rPr>
              <a:t>đỏ</a:t>
            </a:r>
            <a:r>
              <a:rPr lang="en-US" b="1" dirty="0">
                <a:solidFill>
                  <a:srgbClr val="FF3300"/>
                </a:solidFill>
                <a:sym typeface="Wingdings" pitchFamily="2" charset="2"/>
              </a:rPr>
              <a:t> :</a:t>
            </a:r>
            <a:r>
              <a:rPr lang="en-US" b="1" dirty="0">
                <a:sym typeface="Wingdings" pitchFamily="2" charset="2"/>
              </a:rPr>
              <a:t>      </a:t>
            </a:r>
            <a:r>
              <a:rPr lang="en-US" b="1" dirty="0" err="1">
                <a:sym typeface="Wingdings" pitchFamily="2" charset="2"/>
              </a:rPr>
              <a:t>thể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hiện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động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lực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và</a:t>
            </a:r>
            <a:r>
              <a:rPr lang="en-US" b="1" dirty="0">
                <a:sym typeface="Wingdings" pitchFamily="2" charset="2"/>
              </a:rPr>
              <a:t> cam </a:t>
            </a:r>
            <a:r>
              <a:rPr lang="en-US" b="1" dirty="0" err="1">
                <a:sym typeface="Wingdings" pitchFamily="2" charset="2"/>
              </a:rPr>
              <a:t>đảm</a:t>
            </a:r>
            <a:r>
              <a:rPr lang="en-US" b="1" dirty="0">
                <a:sym typeface="Wingdings" pitchFamily="2" charset="2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ym typeface="Wingdings" pitchFamily="2" charset="2"/>
              </a:rPr>
              <a:t>     </a:t>
            </a:r>
            <a:r>
              <a:rPr lang="en-US" b="1" dirty="0">
                <a:solidFill>
                  <a:schemeClr val="bg1"/>
                </a:solidFill>
                <a:sym typeface="Wingdings" pitchFamily="2" charset="2"/>
              </a:rPr>
              <a:t> </a:t>
            </a:r>
            <a:r>
              <a:rPr lang="en-US" b="1" u="sng" dirty="0" err="1">
                <a:solidFill>
                  <a:schemeClr val="bg1"/>
                </a:solidFill>
                <a:sym typeface="Wingdings" pitchFamily="2" charset="2"/>
              </a:rPr>
              <a:t>Màu</a:t>
            </a:r>
            <a:r>
              <a:rPr lang="en-US" b="1" u="sng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b="1" u="sng" dirty="0" err="1">
                <a:solidFill>
                  <a:schemeClr val="bg1"/>
                </a:solidFill>
                <a:sym typeface="Wingdings" pitchFamily="2" charset="2"/>
              </a:rPr>
              <a:t>trắng</a:t>
            </a:r>
            <a:r>
              <a:rPr lang="en-US" b="1" dirty="0">
                <a:solidFill>
                  <a:schemeClr val="bg1"/>
                </a:solidFill>
                <a:sym typeface="Wingdings" pitchFamily="2" charset="2"/>
              </a:rPr>
              <a:t> :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nói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lên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sự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thuần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khiết</a:t>
            </a:r>
            <a:r>
              <a:rPr lang="en-US" b="1" dirty="0">
                <a:sym typeface="Wingdings" pitchFamily="2" charset="2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ym typeface="Wingdings" pitchFamily="2" charset="2"/>
              </a:rPr>
              <a:t>     </a:t>
            </a:r>
            <a:r>
              <a:rPr lang="en-US" b="1" dirty="0">
                <a:solidFill>
                  <a:srgbClr val="FFFF00"/>
                </a:solidFill>
                <a:sym typeface="Wingdings" pitchFamily="2" charset="2"/>
              </a:rPr>
              <a:t> </a:t>
            </a:r>
            <a:r>
              <a:rPr lang="en-US" b="1" u="sng" dirty="0" err="1">
                <a:solidFill>
                  <a:srgbClr val="FFFF00"/>
                </a:solidFill>
                <a:sym typeface="Wingdings" pitchFamily="2" charset="2"/>
              </a:rPr>
              <a:t>Màu</a:t>
            </a:r>
            <a:r>
              <a:rPr lang="en-US" b="1" u="sng" dirty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b="1" u="sng" dirty="0" err="1">
                <a:solidFill>
                  <a:srgbClr val="FFFF00"/>
                </a:solidFill>
                <a:sym typeface="Wingdings" pitchFamily="2" charset="2"/>
              </a:rPr>
              <a:t>vàng</a:t>
            </a:r>
            <a:r>
              <a:rPr lang="en-US" b="1" dirty="0">
                <a:solidFill>
                  <a:srgbClr val="FFFF00"/>
                </a:solidFill>
                <a:sym typeface="Wingdings" pitchFamily="2" charset="2"/>
              </a:rPr>
              <a:t> :</a:t>
            </a:r>
            <a:r>
              <a:rPr lang="en-US" b="1" dirty="0">
                <a:sym typeface="Wingdings" pitchFamily="2" charset="2"/>
              </a:rPr>
              <a:t>  </a:t>
            </a:r>
            <a:r>
              <a:rPr lang="en-US" b="1" dirty="0" err="1">
                <a:sym typeface="Wingdings" pitchFamily="2" charset="2"/>
              </a:rPr>
              <a:t>tượng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trưng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cho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sự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thịnh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vượng</a:t>
            </a:r>
            <a:r>
              <a:rPr lang="en-US" b="1" dirty="0">
                <a:sym typeface="Wingdings" pitchFamily="2" charset="2"/>
              </a:rPr>
              <a:t>.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215900" y="5181600"/>
            <a:ext cx="87630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VNI-Times" pitchFamily="2" charset="0"/>
              </a:rPr>
              <a:t>- 10 th</a:t>
            </a:r>
            <a:r>
              <a:rPr lang="en-US" b="1"/>
              <a:t>ân cây lúa thể hiện ước mơ của các nhà sáng lập ASEAN với sự tham</a:t>
            </a:r>
          </a:p>
          <a:p>
            <a:pPr>
              <a:spcBef>
                <a:spcPct val="50000"/>
              </a:spcBef>
            </a:pPr>
            <a:r>
              <a:rPr lang="en-US" b="1"/>
              <a:t>gia của 10 nước Đông Nam Á, cùng nhau gắn kết tình bạn và sự đoàn kết.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215900" y="6019800"/>
            <a:ext cx="876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VNI-Times" pitchFamily="2" charset="0"/>
              </a:rPr>
              <a:t>- V</a:t>
            </a:r>
            <a:r>
              <a:rPr lang="en-US" b="1"/>
              <a:t>òng tròn tượng trưng cho sự thống nhất của ASEAN.</a:t>
            </a: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ambod"/>
          <p:cNvPicPr>
            <a:picLocks noChangeAspect="1" noChangeArrowheads="1"/>
          </p:cNvPicPr>
          <p:nvPr/>
        </p:nvPicPr>
        <p:blipFill>
          <a:blip r:embed="rId2"/>
          <a:srcRect l="25067" t="20802" r="26152" b="36862"/>
          <a:stretch>
            <a:fillRect/>
          </a:stretch>
        </p:blipFill>
        <p:spPr bwMode="auto">
          <a:xfrm>
            <a:off x="381000" y="609600"/>
            <a:ext cx="2057400" cy="1325563"/>
          </a:xfrm>
          <a:prstGeom prst="rect">
            <a:avLst/>
          </a:prstGeom>
          <a:noFill/>
        </p:spPr>
      </p:pic>
      <p:pic>
        <p:nvPicPr>
          <p:cNvPr id="74755" name="Picture 3" descr="co eastTimo"/>
          <p:cNvPicPr>
            <a:picLocks noChangeAspect="1" noChangeArrowheads="1"/>
          </p:cNvPicPr>
          <p:nvPr/>
        </p:nvPicPr>
        <p:blipFill>
          <a:blip r:embed="rId3"/>
          <a:srcRect l="26152" t="25183" r="25067" b="42700"/>
          <a:stretch>
            <a:fillRect/>
          </a:stretch>
        </p:blipFill>
        <p:spPr bwMode="auto">
          <a:xfrm>
            <a:off x="2514600" y="609600"/>
            <a:ext cx="2057400" cy="1295400"/>
          </a:xfrm>
          <a:prstGeom prst="rect">
            <a:avLst/>
          </a:prstGeom>
          <a:noFill/>
        </p:spPr>
      </p:pic>
      <p:pic>
        <p:nvPicPr>
          <p:cNvPr id="74756" name="Picture 4" descr="indone"/>
          <p:cNvPicPr>
            <a:picLocks noChangeAspect="1" noChangeArrowheads="1"/>
          </p:cNvPicPr>
          <p:nvPr/>
        </p:nvPicPr>
        <p:blipFill>
          <a:blip r:embed="rId4"/>
          <a:srcRect l="20732" t="14963" r="30487" b="42700"/>
          <a:stretch>
            <a:fillRect/>
          </a:stretch>
        </p:blipFill>
        <p:spPr bwMode="auto">
          <a:xfrm>
            <a:off x="4800600" y="609600"/>
            <a:ext cx="1905000" cy="13405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4757" name="Picture 5" descr="laos"/>
          <p:cNvPicPr>
            <a:picLocks noChangeAspect="1" noChangeArrowheads="1"/>
          </p:cNvPicPr>
          <p:nvPr/>
        </p:nvPicPr>
        <p:blipFill>
          <a:blip r:embed="rId5"/>
          <a:srcRect l="22899" t="17883" r="28320" b="39781"/>
          <a:stretch>
            <a:fillRect/>
          </a:stretch>
        </p:blipFill>
        <p:spPr bwMode="auto">
          <a:xfrm>
            <a:off x="6934200" y="609600"/>
            <a:ext cx="2057400" cy="1325563"/>
          </a:xfrm>
          <a:prstGeom prst="rect">
            <a:avLst/>
          </a:prstGeom>
          <a:noFill/>
        </p:spPr>
      </p:pic>
      <p:pic>
        <p:nvPicPr>
          <p:cNvPr id="74758" name="Picture 6" descr="malaixia"/>
          <p:cNvPicPr>
            <a:picLocks noChangeAspect="1" noChangeArrowheads="1"/>
          </p:cNvPicPr>
          <p:nvPr/>
        </p:nvPicPr>
        <p:blipFill>
          <a:blip r:embed="rId6"/>
          <a:srcRect l="25067" t="25183" r="26152" b="42700"/>
          <a:stretch>
            <a:fillRect/>
          </a:stretch>
        </p:blipFill>
        <p:spPr bwMode="auto">
          <a:xfrm>
            <a:off x="304800" y="2057400"/>
            <a:ext cx="2057400" cy="1304925"/>
          </a:xfrm>
          <a:prstGeom prst="rect">
            <a:avLst/>
          </a:prstGeom>
          <a:noFill/>
        </p:spPr>
      </p:pic>
      <p:pic>
        <p:nvPicPr>
          <p:cNvPr id="74759" name="Picture 7" descr="mianmar"/>
          <p:cNvPicPr>
            <a:picLocks noChangeAspect="1" noChangeArrowheads="1"/>
          </p:cNvPicPr>
          <p:nvPr/>
        </p:nvPicPr>
        <p:blipFill>
          <a:blip r:embed="rId7"/>
          <a:srcRect l="22900" t="22263" r="27235" b="41241"/>
          <a:stretch>
            <a:fillRect/>
          </a:stretch>
        </p:blipFill>
        <p:spPr bwMode="auto">
          <a:xfrm>
            <a:off x="2514600" y="2057400"/>
            <a:ext cx="2057400" cy="1295400"/>
          </a:xfrm>
          <a:prstGeom prst="rect">
            <a:avLst/>
          </a:prstGeom>
          <a:noFill/>
        </p:spPr>
      </p:pic>
      <p:pic>
        <p:nvPicPr>
          <p:cNvPr id="74760" name="Picture 8" descr="philippin"/>
          <p:cNvPicPr>
            <a:picLocks noChangeAspect="1" noChangeArrowheads="1"/>
          </p:cNvPicPr>
          <p:nvPr/>
        </p:nvPicPr>
        <p:blipFill>
          <a:blip r:embed="rId8"/>
          <a:srcRect l="25067" t="19344" r="27235" b="47081"/>
          <a:stretch>
            <a:fillRect/>
          </a:stretch>
        </p:blipFill>
        <p:spPr bwMode="auto">
          <a:xfrm>
            <a:off x="4648200" y="2133600"/>
            <a:ext cx="2057400" cy="1295400"/>
          </a:xfrm>
          <a:prstGeom prst="rect">
            <a:avLst/>
          </a:prstGeom>
          <a:noFill/>
        </p:spPr>
      </p:pic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533400" y="3048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Campuchia</a:t>
            </a:r>
            <a:endParaRPr lang="en-US" b="1" dirty="0">
              <a:latin typeface="Tahoma" pitchFamily="34" charset="0"/>
            </a:endParaRP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2438400" y="193675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Đông</a:t>
            </a:r>
            <a:r>
              <a:rPr lang="en-US" b="1" dirty="0">
                <a:latin typeface="Tahoma" pitchFamily="34" charset="0"/>
              </a:rPr>
              <a:t> Ti </a:t>
            </a:r>
            <a:r>
              <a:rPr lang="en-US" b="1" dirty="0" err="1">
                <a:latin typeface="Tahoma" pitchFamily="34" charset="0"/>
              </a:rPr>
              <a:t>mo</a:t>
            </a:r>
            <a:endParaRPr lang="en-US" b="1" dirty="0">
              <a:latin typeface="Tahoma" pitchFamily="34" charset="0"/>
            </a:endParaRPr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4724400" y="35052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Philippin</a:t>
            </a:r>
            <a:endParaRPr lang="en-US" b="1" dirty="0">
              <a:latin typeface="Tahoma" pitchFamily="34" charset="0"/>
            </a:endParaRP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7693025" y="2159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Lào</a:t>
            </a:r>
            <a:endParaRPr lang="en-US" b="1" dirty="0">
              <a:latin typeface="Tahoma" pitchFamily="34" charset="0"/>
            </a:endParaRPr>
          </a:p>
        </p:txBody>
      </p: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457200" y="34290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Malaixia</a:t>
            </a:r>
            <a:endParaRPr lang="en-US" b="1" dirty="0">
              <a:latin typeface="Tahoma" pitchFamily="34" charset="0"/>
            </a:endParaRPr>
          </a:p>
        </p:txBody>
      </p: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2667000" y="34290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Mi</a:t>
            </a:r>
            <a:r>
              <a:rPr lang="en-US" b="1" dirty="0">
                <a:latin typeface="Tahoma" pitchFamily="34" charset="0"/>
              </a:rPr>
              <a:t> an ma</a:t>
            </a:r>
          </a:p>
        </p:txBody>
      </p:sp>
      <p:sp>
        <p:nvSpPr>
          <p:cNvPr id="74767" name="Text Box 15"/>
          <p:cNvSpPr txBox="1">
            <a:spLocks noChangeArrowheads="1"/>
          </p:cNvSpPr>
          <p:nvPr/>
        </p:nvSpPr>
        <p:spPr bwMode="auto">
          <a:xfrm>
            <a:off x="6934200" y="35052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Singapo</a:t>
            </a:r>
            <a:endParaRPr lang="en-US" b="1" dirty="0">
              <a:latin typeface="Tahoma" pitchFamily="34" charset="0"/>
            </a:endParaRPr>
          </a:p>
        </p:txBody>
      </p:sp>
      <p:sp>
        <p:nvSpPr>
          <p:cNvPr id="74768" name="Text Box 16"/>
          <p:cNvSpPr txBox="1">
            <a:spLocks noChangeArrowheads="1"/>
          </p:cNvSpPr>
          <p:nvPr/>
        </p:nvSpPr>
        <p:spPr bwMode="auto">
          <a:xfrm>
            <a:off x="609600" y="51054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latin typeface="Tahoma" pitchFamily="34" charset="0"/>
              </a:rPr>
              <a:t>Thai </a:t>
            </a:r>
            <a:r>
              <a:rPr lang="en-US" b="1" dirty="0" err="1">
                <a:latin typeface="Tahoma" pitchFamily="34" charset="0"/>
              </a:rPr>
              <a:t>lan</a:t>
            </a:r>
            <a:endParaRPr lang="en-US" b="1" dirty="0">
              <a:latin typeface="Tahoma" pitchFamily="34" charset="0"/>
            </a:endParaRPr>
          </a:p>
        </p:txBody>
      </p:sp>
      <p:sp>
        <p:nvSpPr>
          <p:cNvPr id="74769" name="Text Box 17"/>
          <p:cNvSpPr txBox="1">
            <a:spLocks noChangeArrowheads="1"/>
          </p:cNvSpPr>
          <p:nvPr/>
        </p:nvSpPr>
        <p:spPr bwMode="auto">
          <a:xfrm>
            <a:off x="2819400" y="51816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Bru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nây</a:t>
            </a:r>
            <a:endParaRPr lang="en-US" b="1" dirty="0">
              <a:latin typeface="Tahoma" pitchFamily="34" charset="0"/>
            </a:endParaRPr>
          </a:p>
        </p:txBody>
      </p:sp>
      <p:sp>
        <p:nvSpPr>
          <p:cNvPr id="74770" name="Text Box 18"/>
          <p:cNvSpPr txBox="1">
            <a:spLocks noChangeArrowheads="1"/>
          </p:cNvSpPr>
          <p:nvPr/>
        </p:nvSpPr>
        <p:spPr bwMode="auto">
          <a:xfrm>
            <a:off x="4953000" y="51816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Việt</a:t>
            </a:r>
            <a:r>
              <a:rPr lang="en-US" b="1" dirty="0">
                <a:latin typeface="Tahoma" pitchFamily="34" charset="0"/>
              </a:rPr>
              <a:t> Nam</a:t>
            </a:r>
          </a:p>
        </p:txBody>
      </p:sp>
      <p:sp>
        <p:nvSpPr>
          <p:cNvPr id="74771" name="Text Box 19"/>
          <p:cNvSpPr txBox="1">
            <a:spLocks noChangeArrowheads="1"/>
          </p:cNvSpPr>
          <p:nvPr/>
        </p:nvSpPr>
        <p:spPr bwMode="auto">
          <a:xfrm>
            <a:off x="4876800" y="200025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latin typeface="Tahoma" pitchFamily="34" charset="0"/>
              </a:rPr>
              <a:t>In </a:t>
            </a:r>
            <a:r>
              <a:rPr lang="en-US" b="1" dirty="0" err="1">
                <a:latin typeface="Tahoma" pitchFamily="34" charset="0"/>
              </a:rPr>
              <a:t>đô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nê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sia</a:t>
            </a:r>
            <a:endParaRPr lang="en-US" b="1" dirty="0">
              <a:latin typeface="Tahoma" pitchFamily="34" charset="0"/>
            </a:endParaRPr>
          </a:p>
        </p:txBody>
      </p:sp>
      <p:pic>
        <p:nvPicPr>
          <p:cNvPr id="74772" name="Picture 20" descr="thailand"/>
          <p:cNvPicPr>
            <a:picLocks noChangeAspect="1" noChangeArrowheads="1"/>
          </p:cNvPicPr>
          <p:nvPr/>
        </p:nvPicPr>
        <p:blipFill>
          <a:blip r:embed="rId9"/>
          <a:srcRect l="23984" t="20802" r="28320" b="35402"/>
          <a:stretch>
            <a:fillRect/>
          </a:stretch>
        </p:blipFill>
        <p:spPr bwMode="auto">
          <a:xfrm>
            <a:off x="381000" y="3810000"/>
            <a:ext cx="2057400" cy="1249363"/>
          </a:xfrm>
          <a:prstGeom prst="rect">
            <a:avLst/>
          </a:prstGeom>
          <a:noFill/>
        </p:spPr>
      </p:pic>
      <p:pic>
        <p:nvPicPr>
          <p:cNvPr id="74773" name="Picture 21" descr="singapor"/>
          <p:cNvPicPr>
            <a:picLocks noChangeAspect="1" noChangeArrowheads="1"/>
          </p:cNvPicPr>
          <p:nvPr/>
        </p:nvPicPr>
        <p:blipFill>
          <a:blip r:embed="rId10"/>
          <a:srcRect l="25067" t="16423" r="26152" b="38321"/>
          <a:stretch>
            <a:fillRect/>
          </a:stretch>
        </p:blipFill>
        <p:spPr bwMode="auto">
          <a:xfrm>
            <a:off x="6781800" y="2133600"/>
            <a:ext cx="2057400" cy="1265238"/>
          </a:xfrm>
          <a:prstGeom prst="rect">
            <a:avLst/>
          </a:prstGeom>
          <a:noFill/>
        </p:spPr>
      </p:pic>
      <p:pic>
        <p:nvPicPr>
          <p:cNvPr id="74774" name="Picture 22" descr="vietnam"/>
          <p:cNvPicPr>
            <a:picLocks noChangeAspect="1" noChangeArrowheads="1"/>
          </p:cNvPicPr>
          <p:nvPr/>
        </p:nvPicPr>
        <p:blipFill>
          <a:blip r:embed="rId11"/>
          <a:srcRect l="23984" t="19344" r="27235" b="36861"/>
          <a:stretch>
            <a:fillRect/>
          </a:stretch>
        </p:blipFill>
        <p:spPr bwMode="auto">
          <a:xfrm>
            <a:off x="4800600" y="3886200"/>
            <a:ext cx="2057400" cy="1270000"/>
          </a:xfrm>
          <a:prstGeom prst="rect">
            <a:avLst/>
          </a:prstGeom>
          <a:noFill/>
        </p:spPr>
      </p:pic>
      <p:pic>
        <p:nvPicPr>
          <p:cNvPr id="74775" name="Picture 23" descr="Brunây"/>
          <p:cNvPicPr>
            <a:picLocks noChangeAspect="1" noChangeArrowheads="1"/>
          </p:cNvPicPr>
          <p:nvPr/>
        </p:nvPicPr>
        <p:blipFill>
          <a:blip r:embed="rId12"/>
          <a:srcRect l="22899" t="20802" r="28320" b="45621"/>
          <a:stretch>
            <a:fillRect/>
          </a:stretch>
        </p:blipFill>
        <p:spPr bwMode="auto">
          <a:xfrm>
            <a:off x="2590800" y="3886200"/>
            <a:ext cx="2057400" cy="1219200"/>
          </a:xfrm>
          <a:prstGeom prst="rect">
            <a:avLst/>
          </a:prstGeom>
          <a:noFill/>
        </p:spPr>
      </p:pic>
      <p:pic>
        <p:nvPicPr>
          <p:cNvPr id="74776" name="Picture 24" descr="D6813819845B4220B39B42C244DE315A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86750" y="4953000"/>
            <a:ext cx="857250" cy="1905000"/>
          </a:xfrm>
          <a:prstGeom prst="rect">
            <a:avLst/>
          </a:prstGeom>
          <a:noFill/>
        </p:spPr>
      </p:pic>
      <p:pic>
        <p:nvPicPr>
          <p:cNvPr id="74777" name="Picture 25" descr="D6813819845B4220B39B42C244DE315A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4953000"/>
            <a:ext cx="857250" cy="1905000"/>
          </a:xfrm>
          <a:prstGeom prst="rect">
            <a:avLst/>
          </a:prstGeom>
          <a:noFill/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1" grpId="0"/>
      <p:bldP spid="74762" grpId="0"/>
      <p:bldP spid="74763" grpId="0"/>
      <p:bldP spid="74764" grpId="0"/>
      <p:bldP spid="74765" grpId="0"/>
      <p:bldP spid="74766" grpId="0"/>
      <p:bldP spid="74767" grpId="0"/>
      <p:bldP spid="74768" grpId="0"/>
      <p:bldP spid="74769" grpId="0"/>
      <p:bldP spid="74770" grpId="0"/>
      <p:bldP spid="747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ord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" r="18420"/>
          <a:stretch>
            <a:fillRect/>
          </a:stretch>
        </p:blipFill>
        <p:spPr bwMode="auto">
          <a:xfrm>
            <a:off x="762000" y="1676400"/>
            <a:ext cx="8229600" cy="431267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lor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47" t="15640" r="1315" b="12415"/>
          <a:stretch>
            <a:fillRect/>
          </a:stretch>
        </p:blipFill>
        <p:spPr bwMode="auto">
          <a:xfrm>
            <a:off x="304800" y="2590800"/>
            <a:ext cx="838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7023970" y="3246329"/>
            <a:ext cx="1905000" cy="1325671"/>
          </a:xfrm>
          <a:prstGeom prst="rect">
            <a:avLst/>
          </a:prstGeom>
          <a:noFill/>
          <a:ln w="1905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Title 7"/>
          <p:cNvSpPr txBox="1">
            <a:spLocks noGrp="1"/>
          </p:cNvSpPr>
          <p:nvPr>
            <p:ph type="title"/>
          </p:nvPr>
        </p:nvSpPr>
        <p:spPr>
          <a:xfrm>
            <a:off x="457200" y="61530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I. TÌNH HÌNH ĐÔNG NAM Á TRƯỚC VÀ SAU NĂM 1945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295400" y="6172200"/>
            <a:ext cx="68435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000" b="1" dirty="0" err="1">
                <a:latin typeface="Arial" charset="0"/>
                <a:cs typeface="Arial" charset="0"/>
              </a:rPr>
              <a:t>Lược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đồ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các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nước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đế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quốc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 smtClean="0">
                <a:latin typeface="Arial" charset="0"/>
                <a:cs typeface="Arial" charset="0"/>
              </a:rPr>
              <a:t>và</a:t>
            </a:r>
            <a:r>
              <a:rPr lang="en-US" sz="2000" b="1" dirty="0" smtClean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thuộc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địa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trước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smtClean="0">
                <a:latin typeface="Arial" charset="0"/>
                <a:cs typeface="Arial" charset="0"/>
              </a:rPr>
              <a:t>CTTG </a:t>
            </a:r>
            <a:r>
              <a:rPr lang="en-US" sz="2000" b="1" dirty="0">
                <a:latin typeface="Arial" charset="0"/>
                <a:cs typeface="Arial" charset="0"/>
              </a:rPr>
              <a:t>II</a:t>
            </a:r>
          </a:p>
        </p:txBody>
      </p:sp>
    </p:spTree>
    <p:extLst>
      <p:ext uri="{BB962C8B-B14F-4D97-AF65-F5344CB8AC3E}">
        <p14:creationId xmlns:p14="http://schemas.microsoft.com/office/powerpoint/2010/main" val="344227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c-nuoc-dong-nam-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0425"/>
            <a:ext cx="9144000" cy="6968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0" y="0"/>
            <a:ext cx="419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Lược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Đông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Nam Á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4114800" y="2286000"/>
            <a:ext cx="838200" cy="381000"/>
          </a:xfrm>
          <a:prstGeom prst="wedgeRectCallout">
            <a:avLst>
              <a:gd name="adj1" fmla="val -168401"/>
              <a:gd name="adj2" fmla="val 563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1945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3733800" y="1676400"/>
            <a:ext cx="838200" cy="381000"/>
          </a:xfrm>
          <a:prstGeom prst="wedgeRectCallout">
            <a:avLst>
              <a:gd name="adj1" fmla="val -168401"/>
              <a:gd name="adj2" fmla="val 563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1945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4419600" y="5638800"/>
            <a:ext cx="838200" cy="381000"/>
          </a:xfrm>
          <a:prstGeom prst="wedgeRectCallout">
            <a:avLst>
              <a:gd name="adj1" fmla="val -168401"/>
              <a:gd name="adj2" fmla="val 563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1945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7391400" y="2971800"/>
            <a:ext cx="914400" cy="381000"/>
          </a:xfrm>
          <a:prstGeom prst="wedgeRectCallout">
            <a:avLst>
              <a:gd name="adj1" fmla="val -168401"/>
              <a:gd name="adj2" fmla="val 563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7/1946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1981200" y="152400"/>
            <a:ext cx="990600" cy="381000"/>
          </a:xfrm>
          <a:prstGeom prst="wedgeRectCallout">
            <a:avLst>
              <a:gd name="adj1" fmla="val -142839"/>
              <a:gd name="adj2" fmla="val 19296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1/1948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2819400" y="3352800"/>
            <a:ext cx="990600" cy="381000"/>
          </a:xfrm>
          <a:prstGeom prst="wedgeRectCallout">
            <a:avLst>
              <a:gd name="adj1" fmla="val -143226"/>
              <a:gd name="adj2" fmla="val 1523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8/1957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3581400" y="2819400"/>
            <a:ext cx="838200" cy="381000"/>
          </a:xfrm>
          <a:prstGeom prst="wedgeRectCallout">
            <a:avLst>
              <a:gd name="adj1" fmla="val -207002"/>
              <a:gd name="adj2" fmla="val -7657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1953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3276600" y="4648200"/>
            <a:ext cx="838200" cy="381000"/>
          </a:xfrm>
          <a:prstGeom prst="wedgeRectCallout">
            <a:avLst>
              <a:gd name="adj1" fmla="val -166723"/>
              <a:gd name="adj2" fmla="val -4703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1965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7696200" y="5943600"/>
            <a:ext cx="838200" cy="381000"/>
          </a:xfrm>
          <a:prstGeom prst="wedgeRectCallout">
            <a:avLst>
              <a:gd name="adj1" fmla="val -168401"/>
              <a:gd name="adj2" fmla="val 563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2002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4953000" y="3352800"/>
            <a:ext cx="838200" cy="381000"/>
          </a:xfrm>
          <a:prstGeom prst="wedgeRectCallout">
            <a:avLst>
              <a:gd name="adj1" fmla="val -109660"/>
              <a:gd name="adj2" fmla="val 13757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1984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pt-BR" sz="2600" dirty="0" smtClean="0">
                <a:latin typeface="Arial" charset="0"/>
              </a:rPr>
              <a:t>Trước năm 1945, các nước Đông Nam Á, trừ Thái Lan, đều là thuộc địa của thực dân phương Tây.</a:t>
            </a:r>
          </a:p>
          <a:p>
            <a:pPr algn="just">
              <a:lnSpc>
                <a:spcPct val="120000"/>
              </a:lnSpc>
            </a:pPr>
            <a:r>
              <a:rPr lang="pt-BR" sz="2600" dirty="0" smtClean="0">
                <a:latin typeface="Arial" charset="0"/>
              </a:rPr>
              <a:t>Sau năm 1945 nhân dân nhiều nước Đông Nam Á đã nổi dậy giành chính quyền như: In-đô-nê-xi-a, Việt Nam và Lào.</a:t>
            </a:r>
          </a:p>
          <a:p>
            <a:pPr algn="just">
              <a:lnSpc>
                <a:spcPct val="120000"/>
              </a:lnSpc>
            </a:pPr>
            <a:r>
              <a:rPr lang="pt-BR" sz="2600" dirty="0" smtClean="0">
                <a:latin typeface="Arial" charset="0"/>
              </a:rPr>
              <a:t>Đến giữa những năm 50 thế kỉ XX, hầu hết các nước trong khu vực đã giành được độc lập.</a:t>
            </a:r>
          </a:p>
          <a:p>
            <a:endParaRPr lang="en-US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255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56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" y="520392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II. SỰ RA ĐỜI CỦA TỔ CHỨC ASEAN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i="1" dirty="0" smtClean="0">
                <a:latin typeface="Arial" charset="0"/>
              </a:rPr>
              <a:t>* </a:t>
            </a:r>
            <a:r>
              <a:rPr lang="pt-BR" sz="2800" b="1" dirty="0" smtClean="0">
                <a:latin typeface="Arial" charset="0"/>
              </a:rPr>
              <a:t>Hoàn </a:t>
            </a:r>
            <a:r>
              <a:rPr lang="pt-BR" sz="2800" b="1" dirty="0">
                <a:latin typeface="Arial" charset="0"/>
              </a:rPr>
              <a:t>cảnh ra </a:t>
            </a:r>
            <a:r>
              <a:rPr lang="pt-BR" sz="2800" b="1" dirty="0" smtClean="0">
                <a:latin typeface="Arial" charset="0"/>
              </a:rPr>
              <a:t>đời</a:t>
            </a:r>
            <a:endParaRPr lang="pt-BR" sz="2800" b="1" dirty="0">
              <a:latin typeface="Arial" charset="0"/>
            </a:endParaRPr>
          </a:p>
          <a:p>
            <a:pPr algn="just">
              <a:buFontTx/>
              <a:buChar char="-"/>
            </a:pPr>
            <a:r>
              <a:rPr lang="pt-BR" sz="2800" dirty="0" smtClean="0">
                <a:latin typeface="Arial" charset="0"/>
              </a:rPr>
              <a:t>Sau </a:t>
            </a:r>
            <a:r>
              <a:rPr lang="pt-BR" sz="2800" dirty="0">
                <a:latin typeface="Arial" charset="0"/>
              </a:rPr>
              <a:t>khi giành được độc lập, nhiều nước Đông Nam </a:t>
            </a:r>
            <a:r>
              <a:rPr lang="pt-BR" sz="2800">
                <a:latin typeface="Arial" charset="0"/>
              </a:rPr>
              <a:t>Á </a:t>
            </a:r>
            <a:r>
              <a:rPr lang="pt-BR" sz="2800" smtClean="0">
                <a:latin typeface="Arial" charset="0"/>
              </a:rPr>
              <a:t>nhận </a:t>
            </a:r>
            <a:r>
              <a:rPr lang="pt-BR" sz="2800" dirty="0">
                <a:latin typeface="Arial" charset="0"/>
              </a:rPr>
              <a:t>thức rõ sự </a:t>
            </a:r>
            <a:r>
              <a:rPr lang="pt-BR" sz="2800">
                <a:latin typeface="Arial" charset="0"/>
              </a:rPr>
              <a:t>cần </a:t>
            </a:r>
            <a:r>
              <a:rPr lang="pt-BR" sz="2800" smtClean="0">
                <a:latin typeface="Arial" charset="0"/>
              </a:rPr>
              <a:t>thiết phải hợp </a:t>
            </a:r>
            <a:r>
              <a:rPr lang="pt-BR" sz="2800" dirty="0">
                <a:latin typeface="Arial" charset="0"/>
              </a:rPr>
              <a:t>tác để phát triển đất nước</a:t>
            </a:r>
            <a:r>
              <a:rPr lang="pt-BR" sz="2800" dirty="0" smtClean="0">
                <a:latin typeface="Arial" charset="0"/>
              </a:rPr>
              <a:t>.</a:t>
            </a:r>
          </a:p>
          <a:p>
            <a:pPr algn="just">
              <a:buFontTx/>
              <a:buChar char="-"/>
            </a:pPr>
            <a:r>
              <a:rPr lang="pt-BR" sz="2800" dirty="0" smtClean="0">
                <a:latin typeface="Arial" charset="0"/>
              </a:rPr>
              <a:t>Các </a:t>
            </a:r>
            <a:r>
              <a:rPr lang="pt-BR" sz="2800" dirty="0">
                <a:latin typeface="Arial" charset="0"/>
              </a:rPr>
              <a:t>nước muốn hạn chế ảnh hưởng của các cường quốc bên ngoài đối với </a:t>
            </a:r>
            <a:r>
              <a:rPr lang="pt-BR" sz="2800">
                <a:latin typeface="Arial" charset="0"/>
              </a:rPr>
              <a:t>khu </a:t>
            </a:r>
            <a:r>
              <a:rPr lang="pt-BR" sz="2800" smtClean="0">
                <a:latin typeface="Arial" charset="0"/>
              </a:rPr>
              <a:t>vực</a:t>
            </a:r>
            <a:endParaRPr lang="en-US" sz="2800" dirty="0">
              <a:latin typeface="Arial" charset="0"/>
            </a:endParaRPr>
          </a:p>
          <a:p>
            <a:pPr algn="just">
              <a:buFontTx/>
              <a:buChar char="-"/>
            </a:pPr>
            <a:endParaRPr lang="pt-BR" sz="2800" dirty="0">
              <a:latin typeface="Arial" charset="0"/>
            </a:endParaRPr>
          </a:p>
          <a:p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600" dirty="0" smtClean="0">
                <a:latin typeface="Arial" charset="0"/>
              </a:rPr>
              <a:t>* </a:t>
            </a:r>
            <a:r>
              <a:rPr lang="pt-BR" sz="2600" b="1" dirty="0" smtClean="0">
                <a:latin typeface="Arial" charset="0"/>
              </a:rPr>
              <a:t>Sự thành lập</a:t>
            </a:r>
          </a:p>
          <a:p>
            <a:pPr marL="0" indent="0" algn="just">
              <a:buNone/>
            </a:pPr>
            <a:r>
              <a:rPr lang="pt-BR" sz="2600" dirty="0" smtClean="0">
                <a:latin typeface="Arial" charset="0"/>
              </a:rPr>
              <a:t>Ngày 8 </a:t>
            </a:r>
            <a:r>
              <a:rPr lang="en-US" sz="2600" dirty="0" smtClean="0">
                <a:latin typeface="Arial" charset="0"/>
                <a:sym typeface="Symbol" pitchFamily="18" charset="2"/>
              </a:rPr>
              <a:t></a:t>
            </a:r>
            <a:r>
              <a:rPr lang="pt-BR" sz="2600" dirty="0" smtClean="0">
                <a:latin typeface="Arial" charset="0"/>
              </a:rPr>
              <a:t> 8 </a:t>
            </a:r>
            <a:r>
              <a:rPr lang="en-US" sz="2600" smtClean="0">
                <a:latin typeface="Arial" charset="0"/>
                <a:sym typeface="Symbol" pitchFamily="18" charset="2"/>
              </a:rPr>
              <a:t></a:t>
            </a:r>
            <a:r>
              <a:rPr lang="pt-BR" sz="2600" smtClean="0">
                <a:latin typeface="Arial" charset="0"/>
              </a:rPr>
              <a:t> 1967</a:t>
            </a:r>
            <a:r>
              <a:rPr lang="pt-BR" sz="2600" dirty="0" smtClean="0">
                <a:latin typeface="Arial" charset="0"/>
              </a:rPr>
              <a:t>, Hiệp hội các quốc gia Đông Nam Á (ASEAN) được ra đời tại Băng Cốc (Thái Lan) gồm 5 nước sáng lập là In-đô-nê-xi-a, Ma-lai-xi-a, Phi-líp-pin, Thái Lan và Xin-ga-po. </a:t>
            </a:r>
            <a:endParaRPr lang="en-US" sz="2600" dirty="0" smtClean="0">
              <a:latin typeface="Arial" charset="0"/>
              <a:sym typeface="Symbol" pitchFamily="18" charset="2"/>
            </a:endParaRPr>
          </a:p>
          <a:p>
            <a:endParaRPr lang="en-US" sz="2600" dirty="0"/>
          </a:p>
        </p:txBody>
      </p:sp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" t="6122" r="3409" b="10110"/>
          <a:stretch>
            <a:fillRect/>
          </a:stretch>
        </p:blipFill>
        <p:spPr bwMode="auto">
          <a:xfrm>
            <a:off x="1163638" y="2667000"/>
            <a:ext cx="668496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07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SEAN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4267200" cy="3124200"/>
          </a:xfrm>
        </p:spPr>
      </p:pic>
      <p:pic>
        <p:nvPicPr>
          <p:cNvPr id="5" name="Picture 4" descr="tru_so_ase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860" y="3886200"/>
            <a:ext cx="4495800" cy="2971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124200"/>
            <a:ext cx="909066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Trụ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Asean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tại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Gia</a:t>
            </a:r>
            <a:r>
              <a:rPr lang="en-US" sz="2400" b="1" dirty="0" smtClean="0"/>
              <a:t>-</a:t>
            </a:r>
            <a:r>
              <a:rPr lang="en-US" sz="2400" b="1" dirty="0" err="1" smtClean="0"/>
              <a:t>các</a:t>
            </a:r>
            <a:r>
              <a:rPr lang="en-US" sz="2400" b="1" dirty="0" smtClean="0"/>
              <a:t>-ta (In-</a:t>
            </a:r>
            <a:r>
              <a:rPr lang="en-US" sz="2400" b="1" dirty="0" err="1" smtClean="0"/>
              <a:t>đô</a:t>
            </a:r>
            <a:r>
              <a:rPr lang="en-US" sz="2400" b="1" dirty="0" smtClean="0"/>
              <a:t>-</a:t>
            </a:r>
            <a:r>
              <a:rPr lang="en-US" sz="2400" b="1" dirty="0" err="1" smtClean="0"/>
              <a:t>nê</a:t>
            </a:r>
            <a:r>
              <a:rPr lang="en-US" sz="2400" b="1" dirty="0" smtClean="0"/>
              <a:t>-xi-a)</a:t>
            </a:r>
          </a:p>
        </p:txBody>
      </p:sp>
      <p:pic>
        <p:nvPicPr>
          <p:cNvPr id="7" name="Picture 6" descr="photo-3-150216500086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760" y="0"/>
            <a:ext cx="4572000" cy="3124200"/>
          </a:xfrm>
          <a:prstGeom prst="rect">
            <a:avLst/>
          </a:prstGeom>
        </p:spPr>
      </p:pic>
      <p:pic>
        <p:nvPicPr>
          <p:cNvPr id="8" name="Picture 7" descr="300px-ASEAN_HQ_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86200"/>
            <a:ext cx="4343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6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S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743770" cy="57574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60198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Trụ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sở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ASEAN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1F1F1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631</Words>
  <Application>Microsoft Office PowerPoint</Application>
  <PresentationFormat>On-screen Show (4:3)</PresentationFormat>
  <Paragraphs>71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I. TÌNH HÌNH ĐÔNG NAM Á TRƯỚC VÀ SAU NĂM 1945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Mục tiêu </vt:lpstr>
      <vt:lpstr>PowerPoint Presentation</vt:lpstr>
      <vt:lpstr>PowerPoint Presentation</vt:lpstr>
      <vt:lpstr>III. TỪ ASEAN 6 PHÁT TRIỂN THÀNH ASEAN 10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Admin</cp:lastModifiedBy>
  <cp:revision>27</cp:revision>
  <dcterms:created xsi:type="dcterms:W3CDTF">2017-10-13T10:32:41Z</dcterms:created>
  <dcterms:modified xsi:type="dcterms:W3CDTF">2021-07-27T16:05:33Z</dcterms:modified>
</cp:coreProperties>
</file>